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Z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58;p14" descr=""/>
          <p:cNvPicPr/>
          <p:nvPr/>
        </p:nvPicPr>
        <p:blipFill>
          <a:blip r:embed="rId2"/>
          <a:stretch/>
        </p:blipFill>
        <p:spPr>
          <a:xfrm>
            <a:off x="0" y="1476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185760" y="6273360"/>
            <a:ext cx="1285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Google Shape;60;p14" descr=""/>
          <p:cNvPicPr/>
          <p:nvPr/>
        </p:nvPicPr>
        <p:blipFill>
          <a:blip r:embed="rId3"/>
          <a:stretch/>
        </p:blipFill>
        <p:spPr>
          <a:xfrm>
            <a:off x="7668360" y="5850000"/>
            <a:ext cx="1141920" cy="79128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ZA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ZA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112;p27" descr=""/>
          <p:cNvPicPr/>
          <p:nvPr/>
        </p:nvPicPr>
        <p:blipFill>
          <a:blip r:embed="rId2"/>
          <a:stretch/>
        </p:blipFill>
        <p:spPr>
          <a:xfrm>
            <a:off x="-53280" y="0"/>
            <a:ext cx="9196200" cy="68968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-230040" y="6352200"/>
            <a:ext cx="1285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Google Shape;114;p27" descr=""/>
          <p:cNvPicPr/>
          <p:nvPr/>
        </p:nvPicPr>
        <p:blipFill>
          <a:blip r:embed="rId3"/>
          <a:stretch/>
        </p:blipFill>
        <p:spPr>
          <a:xfrm>
            <a:off x="-84600" y="0"/>
            <a:ext cx="9227520" cy="6920280"/>
          </a:xfrm>
          <a:prstGeom prst="rect">
            <a:avLst/>
          </a:prstGeom>
          <a:ln>
            <a:noFill/>
          </a:ln>
        </p:spPr>
      </p:pic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A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ZA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776960" y="1288440"/>
            <a:ext cx="5589720" cy="45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4400" spc="-1" strike="noStrike">
                <a:solidFill>
                  <a:srgbClr val="000000"/>
                </a:solidFill>
                <a:latin typeface="Arial"/>
                <a:ea typeface="Arial"/>
              </a:rPr>
              <a:t>Debt Collection</a:t>
            </a:r>
            <a:endParaRPr b="0" lang="en-ZA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4400" spc="-1" strike="noStrike">
                <a:solidFill>
                  <a:srgbClr val="000000"/>
                </a:solidFill>
                <a:latin typeface="Arial"/>
                <a:ea typeface="Arial"/>
              </a:rPr>
              <a:t>City of Tshwane</a:t>
            </a:r>
            <a:endParaRPr b="0" lang="en-ZA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ZA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Andrew Hanson - UP</a:t>
            </a: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Sinawo Dlulisa- Wits</a:t>
            </a: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Smangaliso Mnguni- Unizulu</a:t>
            </a: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Sinegugu Mazibuko – UP</a:t>
            </a: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Mentor: Tshepiso Mokoena</a:t>
            </a:r>
            <a:endParaRPr b="0" lang="en-ZA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ZA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237;p49" descr=""/>
          <p:cNvPicPr/>
          <p:nvPr/>
        </p:nvPicPr>
        <p:blipFill>
          <a:blip r:embed="rId1"/>
          <a:stretch/>
        </p:blipFill>
        <p:spPr>
          <a:xfrm>
            <a:off x="-70920" y="0"/>
            <a:ext cx="9143640" cy="58413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4182480" y="2726280"/>
            <a:ext cx="15192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243;p50" descr=""/>
          <p:cNvPicPr/>
          <p:nvPr/>
        </p:nvPicPr>
        <p:blipFill>
          <a:blip r:embed="rId1"/>
          <a:stretch/>
        </p:blipFill>
        <p:spPr>
          <a:xfrm>
            <a:off x="0" y="72000"/>
            <a:ext cx="9143640" cy="67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1368000" y="2376000"/>
            <a:ext cx="335988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Google Shape;252;p51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4"/>
          <p:cNvSpPr/>
          <p:nvPr/>
        </p:nvSpPr>
        <p:spPr>
          <a:xfrm>
            <a:off x="1368000" y="2376000"/>
            <a:ext cx="3359880" cy="11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261;p52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66;p53" descr=""/>
          <p:cNvPicPr/>
          <p:nvPr/>
        </p:nvPicPr>
        <p:blipFill>
          <a:blip r:embed="rId1"/>
          <a:stretch/>
        </p:blipFill>
        <p:spPr>
          <a:xfrm>
            <a:off x="0" y="144000"/>
            <a:ext cx="9143640" cy="67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312000" y="-2808000"/>
            <a:ext cx="7199640" cy="32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Z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ZA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endParaRPr b="0" lang="en-ZA" sz="1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14D7DB-D961-4161-AC4E-1E49B15A1C80}" type="slidenum">
              <a:rPr b="0" lang="en-ZA" sz="1200" spc="-1" strike="noStrike">
                <a:solidFill>
                  <a:srgbClr val="8b8b8b"/>
                </a:solidFill>
                <a:latin typeface="Calibri"/>
                <a:ea typeface="Calibri"/>
              </a:rPr>
              <a:t>1</a:t>
            </a:fld>
            <a:endParaRPr b="0" lang="en-ZA" sz="1200" spc="-1" strike="noStrike">
              <a:latin typeface="Arial"/>
            </a:endParaRPr>
          </a:p>
        </p:txBody>
      </p:sp>
      <p:pic>
        <p:nvPicPr>
          <p:cNvPr id="169" name="Google Shape;273;p54" descr=""/>
          <p:cNvPicPr/>
          <p:nvPr/>
        </p:nvPicPr>
        <p:blipFill>
          <a:blip r:embed="rId1"/>
          <a:srcRect l="13945" t="12021" r="11060" b="12514"/>
          <a:stretch/>
        </p:blipFill>
        <p:spPr>
          <a:xfrm>
            <a:off x="0" y="0"/>
            <a:ext cx="9143640" cy="680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278;p55" descr=""/>
          <p:cNvPicPr/>
          <p:nvPr/>
        </p:nvPicPr>
        <p:blipFill>
          <a:blip r:embed="rId1"/>
          <a:stretch/>
        </p:blipFill>
        <p:spPr>
          <a:xfrm>
            <a:off x="360" y="144000"/>
            <a:ext cx="9143640" cy="67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83;p56" descr=""/>
          <p:cNvPicPr/>
          <p:nvPr/>
        </p:nvPicPr>
        <p:blipFill>
          <a:blip r:embed="rId1"/>
          <a:stretch/>
        </p:blipFill>
        <p:spPr>
          <a:xfrm>
            <a:off x="0" y="144000"/>
            <a:ext cx="9143640" cy="67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288;p57" descr=""/>
          <p:cNvPicPr/>
          <p:nvPr/>
        </p:nvPicPr>
        <p:blipFill>
          <a:blip r:embed="rId1"/>
          <a:stretch/>
        </p:blipFill>
        <p:spPr>
          <a:xfrm>
            <a:off x="360" y="72000"/>
            <a:ext cx="9143640" cy="67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293;p58" descr=""/>
          <p:cNvPicPr/>
          <p:nvPr/>
        </p:nvPicPr>
        <p:blipFill>
          <a:blip r:embed="rId1"/>
          <a:stretch/>
        </p:blipFill>
        <p:spPr>
          <a:xfrm>
            <a:off x="0" y="144000"/>
            <a:ext cx="9143640" cy="67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"/>
          <p:cNvSpPr/>
          <p:nvPr/>
        </p:nvSpPr>
        <p:spPr>
          <a:xfrm>
            <a:off x="1800000" y="36000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85040" y="1660680"/>
            <a:ext cx="8520480" cy="52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City of Tshwane has a major debt collection problem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Companies and Individuals accumulate debt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Electricity or water gets cut-off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This incurs a penalty fee in someway or another</a:t>
            </a:r>
            <a:endParaRPr b="0" lang="en-ZA" sz="26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"/>
          <p:cNvSpPr/>
          <p:nvPr/>
        </p:nvSpPr>
        <p:spPr>
          <a:xfrm>
            <a:off x="1800000" y="36036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0" y="1483920"/>
            <a:ext cx="9143640" cy="52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200000"/>
              </a:lnSpc>
            </a:pPr>
            <a:endParaRPr b="0" lang="en-ZA" sz="1800" spc="-1" strike="noStrike">
              <a:latin typeface="Arial"/>
            </a:endParaRPr>
          </a:p>
          <a:p>
            <a:pPr marL="457200" indent="-3934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Mamelodi was found to have the most disconnections and so owed the most amount of money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The individual who owed the most was from Pretoria CBD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Moving forward approach on why people are disconnected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How long it takes a person to pay once they have been disconnected</a:t>
            </a: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1729080" y="41400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72000" y="2319480"/>
            <a:ext cx="9061920" cy="22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91;p43" descr=""/>
          <p:cNvPicPr/>
          <p:nvPr/>
        </p:nvPicPr>
        <p:blipFill>
          <a:blip r:embed="rId1"/>
          <a:stretch/>
        </p:blipFill>
        <p:spPr>
          <a:xfrm>
            <a:off x="0" y="144000"/>
            <a:ext cx="9143640" cy="56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800000" y="36036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Methods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648000" y="1835280"/>
            <a:ext cx="784764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Data Cleaning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General Analysis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Visualization using QGIS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Word Cloud </a:t>
            </a:r>
            <a:endParaRPr b="0" lang="en-ZA" sz="26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800000" y="36036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Data Cleaning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504000" y="1602000"/>
            <a:ext cx="7847640" cy="52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Removing Blanks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Convert text to integer for processing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Remove duplicates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Highlight errors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Identification of missing account numbers</a:t>
            </a:r>
            <a:endParaRPr b="0" lang="en-ZA" sz="2600" spc="-1" strike="noStrike">
              <a:latin typeface="Arial"/>
            </a:endParaRPr>
          </a:p>
          <a:p>
            <a:pPr marL="216000" indent="-141480"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  <a:p>
            <a:pPr marL="216000" indent="-215640">
              <a:lnSpc>
                <a:spcPct val="20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1800000" y="36036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General Analysis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512000" y="2448000"/>
            <a:ext cx="321588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504000" y="1602000"/>
            <a:ext cx="7847640" cy="52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Understanding the task descriptions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5 number summary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Following a particular individual month to month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Calculating total debt incurred in 2018</a:t>
            </a:r>
            <a:endParaRPr b="0" lang="en-ZA" sz="26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4600" y="1616400"/>
            <a:ext cx="9143640" cy="46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55320">
              <a:lnSpc>
                <a:spcPct val="15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Mean Total Due":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R46 720.39</a:t>
            </a:r>
            <a:endParaRPr b="0" lang="en-ZA" sz="2000" spc="-1" strike="noStrike">
              <a:latin typeface="Arial"/>
            </a:endParaRPr>
          </a:p>
          <a:p>
            <a:pPr marL="457200" indent="-355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Standard deviation Total Due: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R149 856.10</a:t>
            </a:r>
            <a:endParaRPr b="0" lang="en-ZA" sz="2000" spc="-1" strike="noStrike">
              <a:latin typeface="Arial"/>
            </a:endParaRPr>
          </a:p>
          <a:p>
            <a:pPr marL="457200" indent="-355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Minimum: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 0</a:t>
            </a: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 (less than 1 standard deviation from the mean)</a:t>
            </a:r>
            <a:endParaRPr b="0" lang="en-ZA" sz="2000" spc="-1" strike="noStrike">
              <a:latin typeface="Arial"/>
            </a:endParaRPr>
          </a:p>
          <a:p>
            <a:pPr marL="457200" indent="-355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Maximum: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 23 402 990</a:t>
            </a: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 (more than three standard deviations from the mean (outlier))</a:t>
            </a:r>
            <a:endParaRPr b="0" lang="en-ZA" sz="2000" spc="-1" strike="noStrike">
              <a:latin typeface="Arial"/>
            </a:endParaRPr>
          </a:p>
          <a:p>
            <a:pPr marL="457200" indent="-3553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Quantiles:  Q1: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R4 357.97</a:t>
            </a:r>
            <a:endParaRPr b="0" lang="en-ZA" sz="2000" spc="-1" strike="noStrike">
              <a:latin typeface="Arial"/>
            </a:endParaRPr>
          </a:p>
          <a:p>
            <a:pPr marL="914400">
              <a:lnSpc>
                <a:spcPct val="150000"/>
              </a:lnSpc>
              <a:spcBef>
                <a:spcPts val="1199"/>
              </a:spcBef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  </a:t>
            </a: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Q2: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R11 110.96</a:t>
            </a: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ZA" sz="2000" spc="-1" strike="noStrike">
              <a:latin typeface="Arial"/>
            </a:endParaRPr>
          </a:p>
          <a:p>
            <a:pPr marL="457200" indent="457200">
              <a:lnSpc>
                <a:spcPct val="150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            </a:t>
            </a:r>
            <a:r>
              <a:rPr b="0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Q3: </a:t>
            </a:r>
            <a:r>
              <a:rPr b="1" lang="en-ZA" sz="2000" spc="-1" strike="noStrike">
                <a:solidFill>
                  <a:srgbClr val="000000"/>
                </a:solidFill>
                <a:latin typeface="Arial"/>
                <a:ea typeface="Arial"/>
              </a:rPr>
              <a:t>R40 458.10</a:t>
            </a:r>
            <a:endParaRPr b="0" lang="en-ZA" sz="2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999080" y="459000"/>
            <a:ext cx="550908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en-ZA" sz="3000" spc="-1" strike="noStrike">
                <a:solidFill>
                  <a:srgbClr val="000000"/>
                </a:solidFill>
                <a:latin typeface="Arial"/>
                <a:ea typeface="Arial"/>
              </a:rPr>
              <a:t>Five Number Summary</a:t>
            </a:r>
            <a:endParaRPr b="0" lang="en-ZA" sz="3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1611360"/>
            <a:ext cx="810792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555120" y="14400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1800000" y="360360"/>
            <a:ext cx="467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ZA" sz="3600" spc="-1" strike="noStrike">
                <a:solidFill>
                  <a:srgbClr val="000000"/>
                </a:solidFill>
                <a:latin typeface="Arial"/>
                <a:ea typeface="Arial"/>
              </a:rPr>
              <a:t>Results</a:t>
            </a:r>
            <a:endParaRPr b="0" lang="en-ZA" sz="36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59400" y="1602000"/>
            <a:ext cx="8962560" cy="52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Total Debt Incurred over 2018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Total disconnections per Area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Total amounts owed per Area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Electricity disconnections per area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Total amounts owed in the worst performing area</a:t>
            </a:r>
            <a:endParaRPr b="0" lang="en-ZA" sz="2600" spc="-1" strike="noStrike">
              <a:latin typeface="Arial"/>
            </a:endParaRPr>
          </a:p>
          <a:p>
            <a:pPr marL="457200" indent="-393480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ZA" sz="2600" spc="-1" strike="noStrike">
                <a:solidFill>
                  <a:srgbClr val="000000"/>
                </a:solidFill>
                <a:latin typeface="Arial"/>
                <a:ea typeface="Arial"/>
              </a:rPr>
              <a:t>Top 10 individual who owe the most</a:t>
            </a:r>
            <a:endParaRPr b="0" lang="en-ZA" sz="26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endParaRPr b="0" lang="en-ZA" sz="2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en-ZA</dc:language>
  <cp:lastModifiedBy/>
  <dcterms:modified xsi:type="dcterms:W3CDTF">2020-01-30T09:33:18Z</dcterms:modified>
  <cp:revision>2</cp:revision>
  <dc:subject/>
  <dc:title/>
</cp:coreProperties>
</file>